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handoutMasterIdLst>
    <p:handoutMasterId r:id="rId20"/>
  </p:handoutMasterIdLst>
  <p:sldIdLst>
    <p:sldId id="256" r:id="rId3"/>
    <p:sldId id="264" r:id="rId4"/>
    <p:sldId id="315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23" r:id="rId13"/>
    <p:sldId id="324" r:id="rId14"/>
    <p:sldId id="325" r:id="rId15"/>
    <p:sldId id="326" r:id="rId16"/>
    <p:sldId id="275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65A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Estilo E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Estilo Claro 1 - Ênfas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85" autoAdjust="0"/>
    <p:restoredTop sz="93837" autoAdjust="0"/>
  </p:normalViewPr>
  <p:slideViewPr>
    <p:cSldViewPr snapToGrid="0">
      <p:cViewPr varScale="1">
        <p:scale>
          <a:sx n="65" d="100"/>
          <a:sy n="65" d="100"/>
        </p:scale>
        <p:origin x="882" y="-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3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5C0F3B3-1823-4006-B6B8-BEA12BA814B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CBE26C-2099-45AE-ACA3-8E7B83AFBC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21014-3A6D-4F7F-B193-427CF7CC90A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0BDAF0-EC18-414D-B9DE-DBD4ED5A82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Módulo 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3A1317-ADE7-4A9D-9495-B35EE64DD81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04FE7-6999-4B9C-A2CF-1FE7B0120D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0958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CF254C-7AE5-44F9-B023-45EE463D43AD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Módulo 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EDDF5-521F-4F2F-AABA-2225D74B155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652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7A1F9599-EB5B-47A7-9B5E-994EB354A1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1186CCEA-F26C-4B3F-8908-4A6F79BF7FA8}"/>
              </a:ext>
            </a:extLst>
          </p:cNvPr>
          <p:cNvSpPr/>
          <p:nvPr userDrawn="1"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dk1">
              <a:alpha val="8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C403B-EDA8-448A-A500-C1A422F2E10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19600" y="5459116"/>
            <a:ext cx="3352800" cy="482403"/>
          </a:xfrm>
          <a:effectLst>
            <a:outerShdw blurRad="127000" dist="127000" dir="10800000" algn="ctr" rotWithShape="0">
              <a:srgbClr val="000000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latin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Matéria</a:t>
            </a:r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401D29C-03EC-4339-A795-A09B72CE232A}"/>
              </a:ext>
            </a:extLst>
          </p:cNvPr>
          <p:cNvSpPr/>
          <p:nvPr userDrawn="1"/>
        </p:nvSpPr>
        <p:spPr>
          <a:xfrm>
            <a:off x="-2044700" y="-5657452"/>
            <a:ext cx="10972800" cy="10972800"/>
          </a:xfrm>
          <a:prstGeom prst="ellipse">
            <a:avLst/>
          </a:prstGeom>
          <a:gradFill flip="none" rotWithShape="1">
            <a:gsLst>
              <a:gs pos="0">
                <a:srgbClr val="F47920">
                  <a:alpha val="50000"/>
                </a:srgbClr>
              </a:gs>
              <a:gs pos="6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F6C57B0-4684-4112-B6E8-72C76EDF917A}"/>
              </a:ext>
            </a:extLst>
          </p:cNvPr>
          <p:cNvSpPr/>
          <p:nvPr userDrawn="1"/>
        </p:nvSpPr>
        <p:spPr>
          <a:xfrm>
            <a:off x="8420100" y="3140870"/>
            <a:ext cx="7315200" cy="7315200"/>
          </a:xfrm>
          <a:prstGeom prst="ellipse">
            <a:avLst/>
          </a:prstGeom>
          <a:gradFill flip="none" rotWithShape="1">
            <a:gsLst>
              <a:gs pos="0">
                <a:srgbClr val="065CBE">
                  <a:alpha val="50000"/>
                </a:srgbClr>
              </a:gs>
              <a:gs pos="6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B2FF2D51-E613-45C4-BEF0-AD2D23D0DA65}"/>
              </a:ext>
            </a:extLst>
          </p:cNvPr>
          <p:cNvSpPr/>
          <p:nvPr userDrawn="1"/>
        </p:nvSpPr>
        <p:spPr>
          <a:xfrm flipV="1">
            <a:off x="185057" y="0"/>
            <a:ext cx="12006945" cy="6858000"/>
          </a:xfrm>
          <a:custGeom>
            <a:avLst/>
            <a:gdLst>
              <a:gd name="connsiteX0" fmla="*/ 977900 w 12006945"/>
              <a:gd name="connsiteY0" fmla="*/ 6857996 h 6858000"/>
              <a:gd name="connsiteX1" fmla="*/ 1552042 w 12006945"/>
              <a:gd name="connsiteY1" fmla="*/ 6857996 h 6858000"/>
              <a:gd name="connsiteX2" fmla="*/ 3543297 w 12006945"/>
              <a:gd name="connsiteY2" fmla="*/ 4483100 h 6858000"/>
              <a:gd name="connsiteX3" fmla="*/ 3543300 w 12006945"/>
              <a:gd name="connsiteY3" fmla="*/ 4483100 h 6858000"/>
              <a:gd name="connsiteX4" fmla="*/ 3543299 w 12006945"/>
              <a:gd name="connsiteY4" fmla="*/ 4483098 h 6858000"/>
              <a:gd name="connsiteX5" fmla="*/ 3543300 w 12006945"/>
              <a:gd name="connsiteY5" fmla="*/ 4483097 h 6858000"/>
              <a:gd name="connsiteX6" fmla="*/ 3543298 w 12006945"/>
              <a:gd name="connsiteY6" fmla="*/ 4483097 h 6858000"/>
              <a:gd name="connsiteX7" fmla="*/ 572385 w 12006945"/>
              <a:gd name="connsiteY7" fmla="*/ 0 h 6858000"/>
              <a:gd name="connsiteX8" fmla="*/ 0 w 12006945"/>
              <a:gd name="connsiteY8" fmla="*/ 0 h 6858000"/>
              <a:gd name="connsiteX9" fmla="*/ 2970913 w 12006945"/>
              <a:gd name="connsiteY9" fmla="*/ 4483097 h 6858000"/>
              <a:gd name="connsiteX10" fmla="*/ 2969158 w 12006945"/>
              <a:gd name="connsiteY10" fmla="*/ 4483097 h 6858000"/>
              <a:gd name="connsiteX11" fmla="*/ 11434560 w 12006945"/>
              <a:gd name="connsiteY11" fmla="*/ 6858000 h 6858000"/>
              <a:gd name="connsiteX12" fmla="*/ 12006945 w 12006945"/>
              <a:gd name="connsiteY12" fmla="*/ 6858000 h 6858000"/>
              <a:gd name="connsiteX13" fmla="*/ 9036032 w 12006945"/>
              <a:gd name="connsiteY13" fmla="*/ 2374903 h 6858000"/>
              <a:gd name="connsiteX14" fmla="*/ 9037787 w 12006945"/>
              <a:gd name="connsiteY14" fmla="*/ 2374903 h 6858000"/>
              <a:gd name="connsiteX15" fmla="*/ 11029045 w 12006945"/>
              <a:gd name="connsiteY15" fmla="*/ 4 h 6858000"/>
              <a:gd name="connsiteX16" fmla="*/ 10454903 w 12006945"/>
              <a:gd name="connsiteY16" fmla="*/ 4 h 6858000"/>
              <a:gd name="connsiteX17" fmla="*/ 8463648 w 12006945"/>
              <a:gd name="connsiteY17" fmla="*/ 2374900 h 6858000"/>
              <a:gd name="connsiteX18" fmla="*/ 8463645 w 12006945"/>
              <a:gd name="connsiteY18" fmla="*/ 2374900 h 6858000"/>
              <a:gd name="connsiteX19" fmla="*/ 8463646 w 12006945"/>
              <a:gd name="connsiteY19" fmla="*/ 2374902 h 6858000"/>
              <a:gd name="connsiteX20" fmla="*/ 8463645 w 12006945"/>
              <a:gd name="connsiteY20" fmla="*/ 2374903 h 6858000"/>
              <a:gd name="connsiteX21" fmla="*/ 8463647 w 12006945"/>
              <a:gd name="connsiteY21" fmla="*/ 2374903 h 6858000"/>
              <a:gd name="connsiteX22" fmla="*/ 10520384 w 12006945"/>
              <a:gd name="connsiteY22" fmla="*/ 6858000 h 6858000"/>
              <a:gd name="connsiteX23" fmla="*/ 11137903 w 12006945"/>
              <a:gd name="connsiteY23" fmla="*/ 6858000 h 6858000"/>
              <a:gd name="connsiteX24" fmla="*/ 7932722 w 12006945"/>
              <a:gd name="connsiteY24" fmla="*/ 2019300 h 6858000"/>
              <a:gd name="connsiteX25" fmla="*/ 7935532 w 12006945"/>
              <a:gd name="connsiteY25" fmla="*/ 2019300 h 6858000"/>
              <a:gd name="connsiteX26" fmla="*/ 9628634 w 12006945"/>
              <a:gd name="connsiteY26" fmla="*/ 0 h 6858000"/>
              <a:gd name="connsiteX27" fmla="*/ 9008304 w 12006945"/>
              <a:gd name="connsiteY27" fmla="*/ 0 h 6858000"/>
              <a:gd name="connsiteX28" fmla="*/ 7315202 w 12006945"/>
              <a:gd name="connsiteY28" fmla="*/ 2019300 h 6858000"/>
              <a:gd name="connsiteX29" fmla="*/ 7315203 w 12006945"/>
              <a:gd name="connsiteY29" fmla="*/ 2019300 h 6858000"/>
              <a:gd name="connsiteX30" fmla="*/ 2378311 w 12006945"/>
              <a:gd name="connsiteY30" fmla="*/ 6858000 h 6858000"/>
              <a:gd name="connsiteX31" fmla="*/ 2998641 w 12006945"/>
              <a:gd name="connsiteY31" fmla="*/ 6858000 h 6858000"/>
              <a:gd name="connsiteX32" fmla="*/ 4691743 w 12006945"/>
              <a:gd name="connsiteY32" fmla="*/ 4838700 h 6858000"/>
              <a:gd name="connsiteX33" fmla="*/ 4691742 w 12006945"/>
              <a:gd name="connsiteY33" fmla="*/ 4838700 h 6858000"/>
              <a:gd name="connsiteX34" fmla="*/ 1486561 w 12006945"/>
              <a:gd name="connsiteY34" fmla="*/ 0 h 6858000"/>
              <a:gd name="connsiteX35" fmla="*/ 869042 w 12006945"/>
              <a:gd name="connsiteY35" fmla="*/ 0 h 6858000"/>
              <a:gd name="connsiteX36" fmla="*/ 4074223 w 12006945"/>
              <a:gd name="connsiteY36" fmla="*/ 4838700 h 6858000"/>
              <a:gd name="connsiteX37" fmla="*/ 4071413 w 12006945"/>
              <a:gd name="connsiteY37" fmla="*/ 48387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006945" h="6858000">
                <a:moveTo>
                  <a:pt x="977900" y="6857996"/>
                </a:moveTo>
                <a:lnTo>
                  <a:pt x="1552042" y="6857996"/>
                </a:lnTo>
                <a:lnTo>
                  <a:pt x="3543297" y="4483100"/>
                </a:lnTo>
                <a:lnTo>
                  <a:pt x="3543300" y="4483100"/>
                </a:lnTo>
                <a:lnTo>
                  <a:pt x="3543299" y="4483098"/>
                </a:lnTo>
                <a:lnTo>
                  <a:pt x="3543300" y="4483097"/>
                </a:lnTo>
                <a:lnTo>
                  <a:pt x="3543298" y="4483097"/>
                </a:lnTo>
                <a:lnTo>
                  <a:pt x="572385" y="0"/>
                </a:lnTo>
                <a:lnTo>
                  <a:pt x="0" y="0"/>
                </a:lnTo>
                <a:lnTo>
                  <a:pt x="2970913" y="4483097"/>
                </a:lnTo>
                <a:lnTo>
                  <a:pt x="2969158" y="4483097"/>
                </a:lnTo>
                <a:close/>
                <a:moveTo>
                  <a:pt x="11434560" y="6858000"/>
                </a:moveTo>
                <a:lnTo>
                  <a:pt x="12006945" y="6858000"/>
                </a:lnTo>
                <a:lnTo>
                  <a:pt x="9036032" y="2374903"/>
                </a:lnTo>
                <a:lnTo>
                  <a:pt x="9037787" y="2374903"/>
                </a:lnTo>
                <a:lnTo>
                  <a:pt x="11029045" y="4"/>
                </a:lnTo>
                <a:lnTo>
                  <a:pt x="10454903" y="4"/>
                </a:lnTo>
                <a:lnTo>
                  <a:pt x="8463648" y="2374900"/>
                </a:lnTo>
                <a:lnTo>
                  <a:pt x="8463645" y="2374900"/>
                </a:lnTo>
                <a:lnTo>
                  <a:pt x="8463646" y="2374902"/>
                </a:lnTo>
                <a:lnTo>
                  <a:pt x="8463645" y="2374903"/>
                </a:lnTo>
                <a:lnTo>
                  <a:pt x="8463647" y="2374903"/>
                </a:lnTo>
                <a:close/>
                <a:moveTo>
                  <a:pt x="10520384" y="6858000"/>
                </a:moveTo>
                <a:lnTo>
                  <a:pt x="11137903" y="6858000"/>
                </a:lnTo>
                <a:lnTo>
                  <a:pt x="7932722" y="2019300"/>
                </a:lnTo>
                <a:lnTo>
                  <a:pt x="7935532" y="2019300"/>
                </a:lnTo>
                <a:lnTo>
                  <a:pt x="9628634" y="0"/>
                </a:lnTo>
                <a:lnTo>
                  <a:pt x="9008304" y="0"/>
                </a:lnTo>
                <a:lnTo>
                  <a:pt x="7315202" y="2019300"/>
                </a:lnTo>
                <a:lnTo>
                  <a:pt x="7315203" y="2019300"/>
                </a:lnTo>
                <a:close/>
                <a:moveTo>
                  <a:pt x="2378311" y="6858000"/>
                </a:moveTo>
                <a:lnTo>
                  <a:pt x="2998641" y="6858000"/>
                </a:lnTo>
                <a:lnTo>
                  <a:pt x="4691743" y="4838700"/>
                </a:lnTo>
                <a:lnTo>
                  <a:pt x="4691742" y="4838700"/>
                </a:lnTo>
                <a:lnTo>
                  <a:pt x="1486561" y="0"/>
                </a:lnTo>
                <a:lnTo>
                  <a:pt x="869042" y="0"/>
                </a:lnTo>
                <a:lnTo>
                  <a:pt x="4074223" y="4838700"/>
                </a:lnTo>
                <a:lnTo>
                  <a:pt x="4071413" y="4838700"/>
                </a:lnTo>
                <a:close/>
              </a:path>
            </a:pathLst>
          </a:custGeom>
          <a:gradFill flip="none" rotWithShape="1">
            <a:gsLst>
              <a:gs pos="10000">
                <a:srgbClr val="FFFFFF">
                  <a:alpha val="0"/>
                </a:srgbClr>
              </a:gs>
              <a:gs pos="80000">
                <a:schemeClr val="bg1">
                  <a:alpha val="0"/>
                </a:schemeClr>
              </a:gs>
              <a:gs pos="30000">
                <a:srgbClr val="065CBE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58EB-C709-451A-B5BD-4467A370E7A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56720"/>
            <a:ext cx="9144000" cy="944563"/>
          </a:xfrm>
          <a:effectLst>
            <a:outerShdw blurRad="381000" dist="330200" dir="10800000" algn="ctr" rotWithShape="0">
              <a:schemeClr val="tx1"/>
            </a:outerShdw>
          </a:effectLst>
        </p:spPr>
        <p:txBody>
          <a:bodyPr anchor="ctr">
            <a:noAutofit/>
          </a:bodyPr>
          <a:lstStyle>
            <a:lvl1pPr algn="ctr">
              <a:defRPr sz="9600" b="1">
                <a:ln>
                  <a:solidFill>
                    <a:schemeClr val="bg1"/>
                  </a:solidFill>
                </a:ln>
                <a:solidFill>
                  <a:schemeClr val="lt1"/>
                </a:solidFill>
              </a:defRPr>
            </a:lvl1pPr>
          </a:lstStyle>
          <a:p>
            <a:r>
              <a:rPr lang="pt-BR" dirty="0"/>
              <a:t>Instituição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22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bg>
      <p:bgPr>
        <a:gradFill flip="none" rotWithShape="1">
          <a:gsLst>
            <a:gs pos="0">
              <a:srgbClr val="065CBE">
                <a:alpha val="10000"/>
              </a:srgbClr>
            </a:gs>
            <a:gs pos="90000">
              <a:schemeClr val="bg1">
                <a:alpha val="0"/>
              </a:schemeClr>
            </a:gs>
            <a:gs pos="10000">
              <a:schemeClr val="bg1">
                <a:alpha val="0"/>
              </a:schemeClr>
            </a:gs>
            <a:gs pos="100000">
              <a:schemeClr val="accent2">
                <a:alpha val="10000"/>
              </a:schemeClr>
            </a:gs>
          </a:gsLst>
          <a:lin ang="8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7B56BD8-B357-4C95-8679-3A4848DFAE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F532E60-DC98-4208-AA6B-F7B5A182755B}"/>
              </a:ext>
            </a:extLst>
          </p:cNvPr>
          <p:cNvSpPr/>
          <p:nvPr userDrawn="1"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2D06166-B0E9-46C1-AB6D-02AB05E2A2B5}"/>
              </a:ext>
            </a:extLst>
          </p:cNvPr>
          <p:cNvSpPr/>
          <p:nvPr userDrawn="1"/>
        </p:nvSpPr>
        <p:spPr>
          <a:xfrm flipV="1">
            <a:off x="185057" y="0"/>
            <a:ext cx="12006945" cy="6858000"/>
          </a:xfrm>
          <a:custGeom>
            <a:avLst/>
            <a:gdLst>
              <a:gd name="connsiteX0" fmla="*/ 977900 w 12006945"/>
              <a:gd name="connsiteY0" fmla="*/ 6857996 h 6858000"/>
              <a:gd name="connsiteX1" fmla="*/ 1552042 w 12006945"/>
              <a:gd name="connsiteY1" fmla="*/ 6857996 h 6858000"/>
              <a:gd name="connsiteX2" fmla="*/ 3543297 w 12006945"/>
              <a:gd name="connsiteY2" fmla="*/ 4483100 h 6858000"/>
              <a:gd name="connsiteX3" fmla="*/ 3543300 w 12006945"/>
              <a:gd name="connsiteY3" fmla="*/ 4483100 h 6858000"/>
              <a:gd name="connsiteX4" fmla="*/ 3543299 w 12006945"/>
              <a:gd name="connsiteY4" fmla="*/ 4483098 h 6858000"/>
              <a:gd name="connsiteX5" fmla="*/ 3543300 w 12006945"/>
              <a:gd name="connsiteY5" fmla="*/ 4483097 h 6858000"/>
              <a:gd name="connsiteX6" fmla="*/ 3543298 w 12006945"/>
              <a:gd name="connsiteY6" fmla="*/ 4483097 h 6858000"/>
              <a:gd name="connsiteX7" fmla="*/ 572385 w 12006945"/>
              <a:gd name="connsiteY7" fmla="*/ 0 h 6858000"/>
              <a:gd name="connsiteX8" fmla="*/ 0 w 12006945"/>
              <a:gd name="connsiteY8" fmla="*/ 0 h 6858000"/>
              <a:gd name="connsiteX9" fmla="*/ 2970913 w 12006945"/>
              <a:gd name="connsiteY9" fmla="*/ 4483097 h 6858000"/>
              <a:gd name="connsiteX10" fmla="*/ 2969158 w 12006945"/>
              <a:gd name="connsiteY10" fmla="*/ 4483097 h 6858000"/>
              <a:gd name="connsiteX11" fmla="*/ 11434560 w 12006945"/>
              <a:gd name="connsiteY11" fmla="*/ 6858000 h 6858000"/>
              <a:gd name="connsiteX12" fmla="*/ 12006945 w 12006945"/>
              <a:gd name="connsiteY12" fmla="*/ 6858000 h 6858000"/>
              <a:gd name="connsiteX13" fmla="*/ 9036032 w 12006945"/>
              <a:gd name="connsiteY13" fmla="*/ 2374903 h 6858000"/>
              <a:gd name="connsiteX14" fmla="*/ 9037787 w 12006945"/>
              <a:gd name="connsiteY14" fmla="*/ 2374903 h 6858000"/>
              <a:gd name="connsiteX15" fmla="*/ 11029045 w 12006945"/>
              <a:gd name="connsiteY15" fmla="*/ 4 h 6858000"/>
              <a:gd name="connsiteX16" fmla="*/ 10454903 w 12006945"/>
              <a:gd name="connsiteY16" fmla="*/ 4 h 6858000"/>
              <a:gd name="connsiteX17" fmla="*/ 8463648 w 12006945"/>
              <a:gd name="connsiteY17" fmla="*/ 2374900 h 6858000"/>
              <a:gd name="connsiteX18" fmla="*/ 8463645 w 12006945"/>
              <a:gd name="connsiteY18" fmla="*/ 2374900 h 6858000"/>
              <a:gd name="connsiteX19" fmla="*/ 8463646 w 12006945"/>
              <a:gd name="connsiteY19" fmla="*/ 2374902 h 6858000"/>
              <a:gd name="connsiteX20" fmla="*/ 8463645 w 12006945"/>
              <a:gd name="connsiteY20" fmla="*/ 2374903 h 6858000"/>
              <a:gd name="connsiteX21" fmla="*/ 8463647 w 12006945"/>
              <a:gd name="connsiteY21" fmla="*/ 2374903 h 6858000"/>
              <a:gd name="connsiteX22" fmla="*/ 10520384 w 12006945"/>
              <a:gd name="connsiteY22" fmla="*/ 6858000 h 6858000"/>
              <a:gd name="connsiteX23" fmla="*/ 11137903 w 12006945"/>
              <a:gd name="connsiteY23" fmla="*/ 6858000 h 6858000"/>
              <a:gd name="connsiteX24" fmla="*/ 7932722 w 12006945"/>
              <a:gd name="connsiteY24" fmla="*/ 2019300 h 6858000"/>
              <a:gd name="connsiteX25" fmla="*/ 7935532 w 12006945"/>
              <a:gd name="connsiteY25" fmla="*/ 2019300 h 6858000"/>
              <a:gd name="connsiteX26" fmla="*/ 9628634 w 12006945"/>
              <a:gd name="connsiteY26" fmla="*/ 0 h 6858000"/>
              <a:gd name="connsiteX27" fmla="*/ 9008304 w 12006945"/>
              <a:gd name="connsiteY27" fmla="*/ 0 h 6858000"/>
              <a:gd name="connsiteX28" fmla="*/ 7315202 w 12006945"/>
              <a:gd name="connsiteY28" fmla="*/ 2019300 h 6858000"/>
              <a:gd name="connsiteX29" fmla="*/ 7315203 w 12006945"/>
              <a:gd name="connsiteY29" fmla="*/ 2019300 h 6858000"/>
              <a:gd name="connsiteX30" fmla="*/ 2378311 w 12006945"/>
              <a:gd name="connsiteY30" fmla="*/ 6858000 h 6858000"/>
              <a:gd name="connsiteX31" fmla="*/ 2998641 w 12006945"/>
              <a:gd name="connsiteY31" fmla="*/ 6858000 h 6858000"/>
              <a:gd name="connsiteX32" fmla="*/ 4691743 w 12006945"/>
              <a:gd name="connsiteY32" fmla="*/ 4838700 h 6858000"/>
              <a:gd name="connsiteX33" fmla="*/ 4691742 w 12006945"/>
              <a:gd name="connsiteY33" fmla="*/ 4838700 h 6858000"/>
              <a:gd name="connsiteX34" fmla="*/ 1486561 w 12006945"/>
              <a:gd name="connsiteY34" fmla="*/ 0 h 6858000"/>
              <a:gd name="connsiteX35" fmla="*/ 869042 w 12006945"/>
              <a:gd name="connsiteY35" fmla="*/ 0 h 6858000"/>
              <a:gd name="connsiteX36" fmla="*/ 4074223 w 12006945"/>
              <a:gd name="connsiteY36" fmla="*/ 4838700 h 6858000"/>
              <a:gd name="connsiteX37" fmla="*/ 4071413 w 12006945"/>
              <a:gd name="connsiteY37" fmla="*/ 48387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006945" h="6858000">
                <a:moveTo>
                  <a:pt x="977900" y="6857996"/>
                </a:moveTo>
                <a:lnTo>
                  <a:pt x="1552042" y="6857996"/>
                </a:lnTo>
                <a:lnTo>
                  <a:pt x="3543297" y="4483100"/>
                </a:lnTo>
                <a:lnTo>
                  <a:pt x="3543300" y="4483100"/>
                </a:lnTo>
                <a:lnTo>
                  <a:pt x="3543299" y="4483098"/>
                </a:lnTo>
                <a:lnTo>
                  <a:pt x="3543300" y="4483097"/>
                </a:lnTo>
                <a:lnTo>
                  <a:pt x="3543298" y="4483097"/>
                </a:lnTo>
                <a:lnTo>
                  <a:pt x="572385" y="0"/>
                </a:lnTo>
                <a:lnTo>
                  <a:pt x="0" y="0"/>
                </a:lnTo>
                <a:lnTo>
                  <a:pt x="2970913" y="4483097"/>
                </a:lnTo>
                <a:lnTo>
                  <a:pt x="2969158" y="4483097"/>
                </a:lnTo>
                <a:close/>
                <a:moveTo>
                  <a:pt x="11434560" y="6858000"/>
                </a:moveTo>
                <a:lnTo>
                  <a:pt x="12006945" y="6858000"/>
                </a:lnTo>
                <a:lnTo>
                  <a:pt x="9036032" y="2374903"/>
                </a:lnTo>
                <a:lnTo>
                  <a:pt x="9037787" y="2374903"/>
                </a:lnTo>
                <a:lnTo>
                  <a:pt x="11029045" y="4"/>
                </a:lnTo>
                <a:lnTo>
                  <a:pt x="10454903" y="4"/>
                </a:lnTo>
                <a:lnTo>
                  <a:pt x="8463648" y="2374900"/>
                </a:lnTo>
                <a:lnTo>
                  <a:pt x="8463645" y="2374900"/>
                </a:lnTo>
                <a:lnTo>
                  <a:pt x="8463646" y="2374902"/>
                </a:lnTo>
                <a:lnTo>
                  <a:pt x="8463645" y="2374903"/>
                </a:lnTo>
                <a:lnTo>
                  <a:pt x="8463647" y="2374903"/>
                </a:lnTo>
                <a:close/>
                <a:moveTo>
                  <a:pt x="10520384" y="6858000"/>
                </a:moveTo>
                <a:lnTo>
                  <a:pt x="11137903" y="6858000"/>
                </a:lnTo>
                <a:lnTo>
                  <a:pt x="7932722" y="2019300"/>
                </a:lnTo>
                <a:lnTo>
                  <a:pt x="7935532" y="2019300"/>
                </a:lnTo>
                <a:lnTo>
                  <a:pt x="9628634" y="0"/>
                </a:lnTo>
                <a:lnTo>
                  <a:pt x="9008304" y="0"/>
                </a:lnTo>
                <a:lnTo>
                  <a:pt x="7315202" y="2019300"/>
                </a:lnTo>
                <a:lnTo>
                  <a:pt x="7315203" y="2019300"/>
                </a:lnTo>
                <a:close/>
                <a:moveTo>
                  <a:pt x="2378311" y="6858000"/>
                </a:moveTo>
                <a:lnTo>
                  <a:pt x="2998641" y="6858000"/>
                </a:lnTo>
                <a:lnTo>
                  <a:pt x="4691743" y="4838700"/>
                </a:lnTo>
                <a:lnTo>
                  <a:pt x="4691742" y="4838700"/>
                </a:lnTo>
                <a:lnTo>
                  <a:pt x="1486561" y="0"/>
                </a:lnTo>
                <a:lnTo>
                  <a:pt x="869042" y="0"/>
                </a:lnTo>
                <a:lnTo>
                  <a:pt x="4074223" y="4838700"/>
                </a:lnTo>
                <a:lnTo>
                  <a:pt x="4071413" y="4838700"/>
                </a:lnTo>
                <a:close/>
              </a:path>
            </a:pathLst>
          </a:custGeom>
          <a:gradFill flip="none" rotWithShape="1">
            <a:gsLst>
              <a:gs pos="10000">
                <a:srgbClr val="FFFFFF">
                  <a:alpha val="0"/>
                </a:srgbClr>
              </a:gs>
              <a:gs pos="80000">
                <a:schemeClr val="bg1">
                  <a:alpha val="0"/>
                </a:schemeClr>
              </a:gs>
              <a:gs pos="30000">
                <a:srgbClr val="065CBE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CD5F9A5-1349-4B7E-B378-1B8833583C2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56720"/>
            <a:ext cx="9144000" cy="944563"/>
          </a:xfrm>
          <a:effectLst>
            <a:outerShdw blurRad="381000" dist="330200" dir="10800000" algn="ctr" rotWithShape="0">
              <a:schemeClr val="bg1">
                <a:lumMod val="95000"/>
              </a:schemeClr>
            </a:outerShdw>
          </a:effectLst>
        </p:spPr>
        <p:txBody>
          <a:bodyPr anchor="ctr">
            <a:noAutofit/>
          </a:bodyPr>
          <a:lstStyle>
            <a:lvl1pPr algn="ctr">
              <a:defRPr sz="9600">
                <a:ln w="12700">
                  <a:solidFill>
                    <a:schemeClr val="tx1"/>
                  </a:solidFill>
                </a:ln>
                <a:gradFill flip="none" rotWithShape="1">
                  <a:gsLst>
                    <a:gs pos="0">
                      <a:schemeClr val="tx1"/>
                    </a:gs>
                    <a:gs pos="60000">
                      <a:schemeClr val="tx1">
                        <a:alpha val="80000"/>
                      </a:schemeClr>
                    </a:gs>
                    <a:gs pos="85000">
                      <a:schemeClr val="tx1">
                        <a:alpha val="2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pt-BR" dirty="0"/>
              <a:t>Instituição</a:t>
            </a:r>
            <a:endParaRPr lang="en-US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4E57D31C-9A37-412D-B888-3D49FC64BE2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19600" y="5459116"/>
            <a:ext cx="3352800" cy="482403"/>
          </a:xfrm>
          <a:effectLst>
            <a:outerShdw blurRad="508000" dist="63500" dir="10800000" algn="ctr" rotWithShape="0">
              <a:schemeClr val="bg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ln>
                  <a:noFill/>
                </a:ln>
                <a:latin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Matéria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8878EBB-43A1-439A-9E0B-B6BD6BDE2816}"/>
              </a:ext>
            </a:extLst>
          </p:cNvPr>
          <p:cNvSpPr/>
          <p:nvPr userDrawn="1"/>
        </p:nvSpPr>
        <p:spPr>
          <a:xfrm>
            <a:off x="-2044700" y="-5657452"/>
            <a:ext cx="10972800" cy="10972800"/>
          </a:xfrm>
          <a:prstGeom prst="ellipse">
            <a:avLst/>
          </a:prstGeom>
          <a:gradFill flip="none" rotWithShape="1">
            <a:gsLst>
              <a:gs pos="0">
                <a:srgbClr val="F47920">
                  <a:alpha val="80000"/>
                </a:srgbClr>
              </a:gs>
              <a:gs pos="8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8F07904-8690-4B7D-92FD-1C9388EDA300}"/>
              </a:ext>
            </a:extLst>
          </p:cNvPr>
          <p:cNvSpPr/>
          <p:nvPr userDrawn="1"/>
        </p:nvSpPr>
        <p:spPr>
          <a:xfrm>
            <a:off x="8534400" y="3200400"/>
            <a:ext cx="7315200" cy="7315200"/>
          </a:xfrm>
          <a:prstGeom prst="ellipse">
            <a:avLst/>
          </a:prstGeom>
          <a:gradFill flip="none" rotWithShape="1">
            <a:gsLst>
              <a:gs pos="0">
                <a:srgbClr val="065CBE">
                  <a:alpha val="80000"/>
                </a:srgbClr>
              </a:gs>
              <a:gs pos="8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5249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D35C4-88D4-4E7C-BB27-A9F7684DEB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0BBD4-A868-484C-A62E-418492E3C4D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32DAE-CC8A-4CEA-BD39-3F7C66CCD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5DD56-8E87-4A95-95B1-B6EAA120DF9F}" type="datetime1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94BDA-B5E9-4326-8011-7E7B5992F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1D01C-3E9F-409E-B981-C12523D28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2" descr="Histórico - Inatel cas@viva">
            <a:extLst>
              <a:ext uri="{FF2B5EF4-FFF2-40B4-BE49-F238E27FC236}">
                <a16:creationId xmlns:a16="http://schemas.microsoft.com/office/drawing/2014/main" id="{59C8E431-D11E-419D-96C6-405C7FC24A7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951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ov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A0A8C-42D5-402A-BD2D-EF1DDAB46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 err="1"/>
              <a:t>Seção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44ACF-3EA4-4EB8-A8BA-56FD58672FF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Legenda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AED3F-CB35-4482-A3FD-CF345C103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C3931-00F5-4A4C-9D7B-6CAEA82E82D5}" type="datetime1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913A5-E60A-4B42-9E5A-07EA384AD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1312D-983E-4F88-BBBC-615F8623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2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6A86F-8C53-45E8-ACB0-5F852910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B8C3B-4F77-47FD-AF6D-CF51AAC6E6F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CF4133-A9A5-40CC-8F08-B24161AC5A6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A90D13-367A-45EF-A9DD-B4C1D2D97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EB62B-69DF-483A-87CF-68459EEA3049}" type="datetime1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5A667-AFA9-4D02-8911-28AD8D2C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DEC85B-AE5E-4412-8266-4FBCD74EF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2" descr="Histórico - Inatel cas@viva">
            <a:extLst>
              <a:ext uri="{FF2B5EF4-FFF2-40B4-BE49-F238E27FC236}">
                <a16:creationId xmlns:a16="http://schemas.microsoft.com/office/drawing/2014/main" id="{A3278A54-3593-4524-8A96-46121A6CBE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3142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7ED3D-C8E4-4E3C-9424-B395F09426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344F-21A2-44F3-98D6-A1F06FBE27F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E039E-F7B0-42A3-BDD6-4DF0356287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07AF65-F0C8-4650-BEBF-950E0D3467C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EF6A26-F3C9-49BC-A4FD-C35512CE2EEF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E27F51-31AE-44D6-A541-12E24B1A1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99044-E8E7-4A25-9DF6-10BAD6FBEB68}" type="datetime1">
              <a:rPr lang="en-US" smtClean="0"/>
              <a:t>3/15/2024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EBD904-52EC-40B0-98D0-34C03C94E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46921F-0E3B-4711-85F7-4524507E0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10" name="Picture 2" descr="Histórico - Inatel cas@viva">
            <a:extLst>
              <a:ext uri="{FF2B5EF4-FFF2-40B4-BE49-F238E27FC236}">
                <a16:creationId xmlns:a16="http://schemas.microsoft.com/office/drawing/2014/main" id="{E181DCCD-0664-46D9-8A3D-7E6E6B9444B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6660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F204E-CD8F-497C-B7E8-60B02F99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D5A953-C52F-4400-A3B0-F607571FB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33DD7-4BA9-439B-BFA9-332996B05930}" type="datetime1">
              <a:rPr lang="en-US" smtClean="0"/>
              <a:t>3/15/2024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E6BB6A-3212-4434-935C-9A28C4B4F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68A20-DE78-4122-B9DD-BFF781A42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6" name="Picture 2" descr="Histórico - Inatel cas@viva">
            <a:extLst>
              <a:ext uri="{FF2B5EF4-FFF2-40B4-BE49-F238E27FC236}">
                <a16:creationId xmlns:a16="http://schemas.microsoft.com/office/drawing/2014/main" id="{5998BA49-E742-47D0-AD01-13E5764B7F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1344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3544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D0277-F7BB-453C-B812-E99BF72389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D2F87-80AD-45F5-BDC2-B91869DC1FA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7378F7-92BB-4273-AB43-C80C1760F2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59BFD-4959-4692-A863-6D6D3C0DF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AACE-19AC-42AB-BDA9-7BB601FE5A2C}" type="datetime1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C1325-85AF-472B-BE0D-AC3717606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E5A7C-5A47-408B-A625-0EC416A61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2" descr="Histórico - Inatel cas@viva">
            <a:extLst>
              <a:ext uri="{FF2B5EF4-FFF2-40B4-BE49-F238E27FC236}">
                <a16:creationId xmlns:a16="http://schemas.microsoft.com/office/drawing/2014/main" id="{9AFE83D1-0657-48BC-9299-C8F4E838E4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41564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8C652-4C24-43FD-B2FF-76B3F765B2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500EB9-9C49-4397-BE18-266DF1C5914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/>
              <a:t>Clique no ícone para adicionar imagem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6A8994-3544-4B42-8066-4202B0FE989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8AE64-A59F-4F48-B83A-D1E54A7A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9C0CA-7107-4EF0-A727-C147E524DB63}" type="datetime1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B141B-4CEE-45B9-94B0-547B9F28E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6FC72-54AF-4730-9132-8237DE578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78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ED94F-B9C4-4840-9CEF-75CF02C6DF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DA437-B65C-4935-896E-40FAA447FC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0D6B1-E9D1-4E8E-93C9-E84F0469E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022B-9135-448B-8D32-508CC761D0F2}" type="datetime1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C19C4-5116-45FA-9669-24621AD9F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4741F-169D-40FC-9F75-E9E4B694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2" descr="Histórico - Inatel cas@viva">
            <a:extLst>
              <a:ext uri="{FF2B5EF4-FFF2-40B4-BE49-F238E27FC236}">
                <a16:creationId xmlns:a16="http://schemas.microsoft.com/office/drawing/2014/main" id="{418CDA85-4363-4E54-B25B-F159F4D23D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966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ov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368A1-577D-4657-907F-7599F6B0C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 b="1">
                <a:latin typeface="Raleway" pitchFamily="2" charset="0"/>
              </a:defRPr>
            </a:lvl1pPr>
          </a:lstStyle>
          <a:p>
            <a:r>
              <a:rPr lang="en-US" dirty="0" err="1"/>
              <a:t>Seção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4345B7-18F9-43CA-992F-38F12231171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Legenda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1A3E4-5B2F-42EF-8768-3A0A77EFA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81AE5-79CA-452D-860F-41F796F03283}" type="datetime1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A9795-9AA4-43CA-B785-8645A5909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3F4A6-B4BB-48D3-A105-9911FA9C1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9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550B0-C7D5-44BB-AC72-2303EC8891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4F651-962E-4E3D-9444-A8CE3B591E7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7A7F2C-9812-4DCC-95EA-65A64B619C0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E02F86-047A-4A7F-A469-BCA8714F1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DD681-0476-411A-8A1A-90051932F921}" type="datetime1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B451D-20E0-478B-A1EF-94CD04274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3F8E1-4A64-447C-97F0-5ADC246A6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2" descr="Histórico - Inatel cas@viva">
            <a:extLst>
              <a:ext uri="{FF2B5EF4-FFF2-40B4-BE49-F238E27FC236}">
                <a16:creationId xmlns:a16="http://schemas.microsoft.com/office/drawing/2014/main" id="{3EE59DCC-1BC7-4BBC-B973-0FDAA5DCCB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214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DCC8D-20CD-41A5-BA2E-1EBE939EC5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E7297-0015-4BCF-9D8B-A54EE939752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5F7C5-B586-4E4C-9EB6-6353718BE2C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B14825-D5D3-4EFB-B5A5-FB49CC4305A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80F74A-FDAC-41A0-88E8-FE97E3972E0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A229BA-4273-4D88-96F5-604733233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D36C-677A-45FB-994A-0ACC2A21451B}" type="datetime1">
              <a:rPr lang="en-US" smtClean="0"/>
              <a:t>3/15/2024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631027-6185-41DC-B2AB-7D0A51D20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06F78-4339-46C8-837B-7B95A13BB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10" name="Picture 2" descr="Histórico - Inatel cas@viva">
            <a:extLst>
              <a:ext uri="{FF2B5EF4-FFF2-40B4-BE49-F238E27FC236}">
                <a16:creationId xmlns:a16="http://schemas.microsoft.com/office/drawing/2014/main" id="{CB0C3455-555A-4C51-B810-DCBB2E4F0E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01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31077-C686-4272-8F3D-44189E73A9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34C4E3-3A62-4C1C-B64C-F9EC40C76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A157-1616-4819-881E-3F4C07326AF2}" type="datetime1">
              <a:rPr lang="en-US" smtClean="0"/>
              <a:t>3/15/2024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B4E9B3-5522-4275-A451-548C71C08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708B6F-406B-48DD-B084-43761B113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6" name="Picture 2" descr="Histórico - Inatel cas@viva">
            <a:extLst>
              <a:ext uri="{FF2B5EF4-FFF2-40B4-BE49-F238E27FC236}">
                <a16:creationId xmlns:a16="http://schemas.microsoft.com/office/drawing/2014/main" id="{7634C71C-D93C-4E1B-9C38-014FF2C2C03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699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111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0CA5A-0F17-46D8-887F-058D4B060B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FEC70-6BD9-444A-9379-83E399F881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CFC2E-86AB-4F11-A1E9-4B5F8650BE1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C1C1F-9E44-4FD8-A3C0-A939A1E2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0A0EA-3B08-46BE-8111-8C9D29F6C940}" type="datetime1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D3F09-5A80-4CD7-ADDA-57BB2E168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46F76-A098-4005-8D84-32F1EFCA1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2" descr="Histórico - Inatel cas@viva">
            <a:extLst>
              <a:ext uri="{FF2B5EF4-FFF2-40B4-BE49-F238E27FC236}">
                <a16:creationId xmlns:a16="http://schemas.microsoft.com/office/drawing/2014/main" id="{90E37AD1-18A1-4006-8D7A-F36E5B89E2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512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E40DD-D1C2-4E55-82EF-0AB9D8E558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A91B15-FF6B-4A95-9196-EE07800A65D0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/>
              <a:t>Clique no ícone para adicionar imagem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012D1-7711-4C0E-B85D-67B6FB7115B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6CAF0C-476A-44A1-9A72-0AD5C6725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FCFEC-8E04-42D2-A4CC-85BF511BBC8A}" type="datetime1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A323E-C20A-4061-9D85-31A06B524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D232E4-B6C7-44DC-8409-916C37170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28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722D6CEA-954E-4B01-83B5-1018EF4DF5E4}"/>
              </a:ext>
            </a:extLst>
          </p:cNvPr>
          <p:cNvSpPr/>
          <p:nvPr userDrawn="1"/>
        </p:nvSpPr>
        <p:spPr>
          <a:xfrm>
            <a:off x="8420100" y="3140870"/>
            <a:ext cx="7315200" cy="7315200"/>
          </a:xfrm>
          <a:prstGeom prst="ellipse">
            <a:avLst/>
          </a:prstGeom>
          <a:gradFill flip="none" rotWithShape="1">
            <a:gsLst>
              <a:gs pos="0">
                <a:srgbClr val="065CBE">
                  <a:alpha val="50000"/>
                </a:srgbClr>
              </a:gs>
              <a:gs pos="6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EF7E1F5-2319-4E6F-94C3-66A4034E5B4E}"/>
              </a:ext>
            </a:extLst>
          </p:cNvPr>
          <p:cNvSpPr/>
          <p:nvPr userDrawn="1"/>
        </p:nvSpPr>
        <p:spPr>
          <a:xfrm>
            <a:off x="-2044700" y="-5657452"/>
            <a:ext cx="10972800" cy="10972800"/>
          </a:xfrm>
          <a:prstGeom prst="ellipse">
            <a:avLst/>
          </a:prstGeom>
          <a:gradFill flip="none" rotWithShape="1">
            <a:gsLst>
              <a:gs pos="0">
                <a:srgbClr val="F47920">
                  <a:alpha val="50000"/>
                </a:srgbClr>
              </a:gs>
              <a:gs pos="6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283043-4958-48D7-A8D6-5CEF6F47B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CAF9B-A49E-4E34-B7E0-33A9915F4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24434-8E9E-4733-BDCC-65CB03642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640EBE3-17FE-4427-BF1E-90B69F31C96D}" type="datetime1">
              <a:rPr lang="en-US" smtClean="0"/>
              <a:t>3/15/2024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F3F1F-8779-488A-A1CC-11BC5386C1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87DA3-7897-4F2F-A747-8D8BBD01ED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A3FA0267-82E0-40C5-9A89-6C5778692E5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456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65CBE">
                <a:alpha val="10000"/>
              </a:srgbClr>
            </a:gs>
            <a:gs pos="90000">
              <a:schemeClr val="bg1">
                <a:alpha val="0"/>
              </a:schemeClr>
            </a:gs>
            <a:gs pos="10000">
              <a:schemeClr val="bg1">
                <a:alpha val="0"/>
              </a:schemeClr>
            </a:gs>
            <a:gs pos="100000">
              <a:schemeClr val="accent2">
                <a:alpha val="10000"/>
              </a:schemeClr>
            </a:gs>
          </a:gsLst>
          <a:lin ang="8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9DCC003C-BCEE-4A3D-B8E2-4CC0073731E6}"/>
              </a:ext>
            </a:extLst>
          </p:cNvPr>
          <p:cNvSpPr/>
          <p:nvPr userDrawn="1"/>
        </p:nvSpPr>
        <p:spPr>
          <a:xfrm>
            <a:off x="8534400" y="3200400"/>
            <a:ext cx="7315200" cy="7315200"/>
          </a:xfrm>
          <a:prstGeom prst="ellipse">
            <a:avLst/>
          </a:prstGeom>
          <a:gradFill flip="none" rotWithShape="1">
            <a:gsLst>
              <a:gs pos="0">
                <a:srgbClr val="065CBE">
                  <a:alpha val="90000"/>
                </a:srgbClr>
              </a:gs>
              <a:gs pos="8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9D7962-AD1F-4816-A8DC-6D3D459AABEA}"/>
              </a:ext>
            </a:extLst>
          </p:cNvPr>
          <p:cNvSpPr/>
          <p:nvPr userDrawn="1"/>
        </p:nvSpPr>
        <p:spPr>
          <a:xfrm>
            <a:off x="-2044700" y="-5657452"/>
            <a:ext cx="10972800" cy="10972800"/>
          </a:xfrm>
          <a:prstGeom prst="ellipse">
            <a:avLst/>
          </a:prstGeom>
          <a:gradFill flip="none" rotWithShape="1">
            <a:gsLst>
              <a:gs pos="0">
                <a:srgbClr val="F47920">
                  <a:alpha val="80000"/>
                </a:srgbClr>
              </a:gs>
              <a:gs pos="8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421717-235E-44DA-BC62-B74B3EC3C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CLIQUE PARA ADICIONAR TÍTULO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402871-C83C-4FE9-A6FA-D35B57B01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1B6089-AD53-4FE0-89FA-2267C52D6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7D0B2-E5E1-42CD-BB6B-8104968BDBC8}" type="datetime1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BD00E-372B-4627-849D-FE5D7DBAFF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FC9D3-BF68-4821-B423-12964E740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98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excel-aula10" TargetMode="Externa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Inatel</a:t>
            </a:r>
            <a:r>
              <a:rPr lang="pt-BR" dirty="0"/>
              <a:t> </a:t>
            </a:r>
            <a:r>
              <a:rPr lang="pt-BR" dirty="0" err="1"/>
              <a:t>cas@viva</a:t>
            </a:r>
            <a:endParaRPr lang="pt-BR" dirty="0"/>
          </a:p>
        </p:txBody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Excel Avançado</a:t>
            </a:r>
          </a:p>
        </p:txBody>
      </p:sp>
    </p:spTree>
    <p:extLst>
      <p:ext uri="{BB962C8B-B14F-4D97-AF65-F5344CB8AC3E}">
        <p14:creationId xmlns:p14="http://schemas.microsoft.com/office/powerpoint/2010/main" val="45730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dirty="0"/>
              <a:t>Contando Valores Não Vazios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A função CONT.VALORES desempenha um papel vital ao contar o número de células não vazias em um intervalo específico no Excel.</a:t>
            </a:r>
          </a:p>
          <a:p>
            <a:pPr algn="just"/>
            <a:r>
              <a:rPr lang="pt-BR" dirty="0"/>
              <a:t>A função é expressa pela fórmula:</a:t>
            </a:r>
          </a:p>
          <a:p>
            <a:pPr marL="0" indent="0" algn="ctr">
              <a:buNone/>
            </a:pPr>
            <a:r>
              <a:rPr lang="pt-BR" dirty="0"/>
              <a:t> =CONT.VALORES(intervalo)</a:t>
            </a:r>
          </a:p>
          <a:p>
            <a:pPr marL="0" indent="0" algn="ctr">
              <a:buNone/>
            </a:pPr>
            <a:endParaRPr lang="pt-BR" dirty="0"/>
          </a:p>
          <a:p>
            <a:r>
              <a:rPr lang="pt-BR" dirty="0"/>
              <a:t>Útil para garantir que todos os dados esperados estejam presentes e que não haja lacunas nos conjuntos.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3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1B42B341-1925-45C7-9596-368F178D8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2" y="2963581"/>
            <a:ext cx="3490950" cy="319808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dirty="0"/>
              <a:t>Contando Valores Não Vazios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36814" y="1843492"/>
            <a:ext cx="10918371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Exemplo: =CONT.VALORES(B2:B10)</a:t>
            </a:r>
          </a:p>
          <a:p>
            <a:pPr marL="0" indent="0">
              <a:buNone/>
            </a:pPr>
            <a:r>
              <a:rPr lang="pt-BR" sz="2600" dirty="0"/>
              <a:t>Esta fórmula contará o número de células não vazias no intervalo de B2 até B10.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11</a:t>
            </a:fld>
            <a:endParaRPr lang="en-US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2975C6B1-C3B1-46D7-864B-0709BD1DCA5A}"/>
              </a:ext>
            </a:extLst>
          </p:cNvPr>
          <p:cNvSpPr/>
          <p:nvPr/>
        </p:nvSpPr>
        <p:spPr>
          <a:xfrm>
            <a:off x="5606796" y="429818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089FFF1-7FBB-4FF3-8900-9066672F9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2963580"/>
            <a:ext cx="2030901" cy="319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74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 1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/>
              <a:t>Agora é a sua vez! Vamos realizar alguns exercícios práticos para consolidar o conhecimento adquirido sobre as funções.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Acesse a planilha pelo link: </a:t>
            </a:r>
            <a:r>
              <a:rPr lang="pt-BR" dirty="0">
                <a:hlinkClick r:id="rId2"/>
              </a:rPr>
              <a:t>bit.ly/excel-aula10</a:t>
            </a:r>
            <a:r>
              <a:rPr lang="pt-BR" dirty="0"/>
              <a:t> </a:t>
            </a:r>
          </a:p>
          <a:p>
            <a:pPr marL="0" indent="0" algn="ctr">
              <a:buNone/>
            </a:pPr>
            <a:endParaRPr lang="pt-BR" dirty="0"/>
          </a:p>
          <a:p>
            <a:pPr algn="just"/>
            <a:r>
              <a:rPr lang="pt-BR" dirty="0"/>
              <a:t>Faça uma cópia.</a:t>
            </a:r>
          </a:p>
          <a:p>
            <a:pPr algn="just"/>
            <a:r>
              <a:rPr lang="pt-BR" dirty="0"/>
              <a:t>Coloque o nome “Aula 2 - Atividade 1”.</a:t>
            </a:r>
          </a:p>
          <a:p>
            <a:pPr algn="just"/>
            <a:r>
              <a:rPr lang="pt-BR" dirty="0"/>
              <a:t>Salve o arquivo.</a:t>
            </a:r>
          </a:p>
          <a:p>
            <a:pPr algn="just"/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9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 1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Usando as funções que vimos nessa aula, respondam as perguntas que estão na mesma planilha. As fórmulas podem ser inseridas onde indica a seta.</a:t>
            </a:r>
          </a:p>
          <a:p>
            <a:pPr algn="just"/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13</a:t>
            </a:fld>
            <a:endParaRPr lang="en-US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0A569D7E-72AF-4411-B498-73E014D5055D}"/>
              </a:ext>
            </a:extLst>
          </p:cNvPr>
          <p:cNvGrpSpPr/>
          <p:nvPr/>
        </p:nvGrpSpPr>
        <p:grpSpPr>
          <a:xfrm>
            <a:off x="3151414" y="3230168"/>
            <a:ext cx="5889171" cy="2826802"/>
            <a:chOff x="3151414" y="3230168"/>
            <a:chExt cx="5889171" cy="2826802"/>
          </a:xfrm>
        </p:grpSpPr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3E3CC0A1-D053-4F90-85F0-A80F93DA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1414" y="3230168"/>
              <a:ext cx="5889171" cy="2826802"/>
            </a:xfrm>
            <a:prstGeom prst="rect">
              <a:avLst/>
            </a:prstGeom>
          </p:spPr>
        </p:pic>
        <p:sp>
          <p:nvSpPr>
            <p:cNvPr id="7" name="Seta: para Baixo 6">
              <a:extLst>
                <a:ext uri="{FF2B5EF4-FFF2-40B4-BE49-F238E27FC236}">
                  <a16:creationId xmlns:a16="http://schemas.microsoft.com/office/drawing/2014/main" id="{5ADA0AD1-110B-46FD-A7B8-37F6692F4FFC}"/>
                </a:ext>
              </a:extLst>
            </p:cNvPr>
            <p:cNvSpPr/>
            <p:nvPr/>
          </p:nvSpPr>
          <p:spPr>
            <a:xfrm>
              <a:off x="8610600" y="3989842"/>
              <a:ext cx="269748" cy="6666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4057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Resposta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14</a:t>
            </a:fld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9B936BC-D220-48EC-AEF0-2B56DACA8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932" y="2141147"/>
            <a:ext cx="9526136" cy="317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Dúvidas??</a:t>
            </a:r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620" y="1467457"/>
            <a:ext cx="4780759" cy="4780759"/>
          </a:xfrm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4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736" y="0"/>
            <a:ext cx="65341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86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Excel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Aula 2: Fórmulas e suas aplicações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8" name="Picture 2" descr="menino do lado de uma planilha do excel online grátis">
            <a:extLst>
              <a:ext uri="{FF2B5EF4-FFF2-40B4-BE49-F238E27FC236}">
                <a16:creationId xmlns:a16="http://schemas.microsoft.com/office/drawing/2014/main" id="{F5D53800-51FA-49DE-9F71-A4C654B4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AFB8C7"/>
              </a:clrFrom>
              <a:clrTo>
                <a:srgbClr val="AFB8C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77742" y="1855562"/>
            <a:ext cx="4111171" cy="411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836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Soma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Na última aula, exploramos a operação de soma entre duas células. No entanto, há uma função que efetua a SOMA de todas as células contidas em um intervalo previamente especificado. </a:t>
            </a:r>
          </a:p>
          <a:p>
            <a:pPr algn="just"/>
            <a:r>
              <a:rPr lang="pt-BR" dirty="0"/>
              <a:t>A função é expressa pela fórmula:</a:t>
            </a:r>
          </a:p>
          <a:p>
            <a:pPr marL="0" indent="0" algn="ctr">
              <a:buNone/>
            </a:pPr>
            <a:r>
              <a:rPr lang="pt-BR" dirty="0"/>
              <a:t> =SOMA(intervalo)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Isso é útil quando lidamos com muitos dados.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8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Soma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Exemplo: =SOMA(B2:B10)</a:t>
            </a:r>
          </a:p>
          <a:p>
            <a:pPr marL="0" indent="0">
              <a:buNone/>
            </a:pPr>
            <a:r>
              <a:rPr lang="pt-BR" dirty="0"/>
              <a:t>Esta fórmula somará todos os valores do intervalo de B2 até B10.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4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2810E1D-784D-44B1-9A28-152DE8BDF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352" y="2941453"/>
            <a:ext cx="2764647" cy="319808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AD8A420-C721-45A0-A640-2302154F9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1" y="2963582"/>
            <a:ext cx="2773249" cy="3198087"/>
          </a:xfrm>
          <a:prstGeom prst="rect">
            <a:avLst/>
          </a:prstGeom>
        </p:spPr>
      </p:pic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2975C6B1-C3B1-46D7-864B-0709BD1DCA5A}"/>
              </a:ext>
            </a:extLst>
          </p:cNvPr>
          <p:cNvSpPr/>
          <p:nvPr/>
        </p:nvSpPr>
        <p:spPr>
          <a:xfrm>
            <a:off x="5606796" y="429818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373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Média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A função MÉDIA é utilizada para calcular a média aritmética dos valores em um intervalo específico. </a:t>
            </a:r>
          </a:p>
          <a:p>
            <a:pPr algn="just"/>
            <a:r>
              <a:rPr lang="pt-BR" dirty="0"/>
              <a:t>A função é expressa pela fórmula:</a:t>
            </a:r>
          </a:p>
          <a:p>
            <a:pPr marL="0" indent="0" algn="ctr">
              <a:buNone/>
            </a:pPr>
            <a:r>
              <a:rPr lang="pt-BR" dirty="0"/>
              <a:t> =MÉDIA(intervalo)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Isso é útil quando lidamos com pontuações, resultados, etc.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3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5BF1911A-DB10-4CE4-B7AE-E7B153858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2963582"/>
            <a:ext cx="2726045" cy="319808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942479C-0958-443E-96B8-C91F61C31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352" y="2941453"/>
            <a:ext cx="2771980" cy="322021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Média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Exemplo: =MÉDIA(B2:B10)</a:t>
            </a:r>
          </a:p>
          <a:p>
            <a:pPr marL="0" indent="0">
              <a:buNone/>
            </a:pPr>
            <a:r>
              <a:rPr lang="pt-BR" dirty="0"/>
              <a:t>Essa fórmula calculará a média dos valores no intervalo de B2 até B10.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6</a:t>
            </a:fld>
            <a:endParaRPr lang="en-US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2975C6B1-C3B1-46D7-864B-0709BD1DCA5A}"/>
              </a:ext>
            </a:extLst>
          </p:cNvPr>
          <p:cNvSpPr/>
          <p:nvPr/>
        </p:nvSpPr>
        <p:spPr>
          <a:xfrm>
            <a:off x="5606796" y="429818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0503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Mínimo e Máximo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As funções MÍNIMO e MÁXIMO identificam valores mais baixos e mais altos em um conjunto de dados.</a:t>
            </a:r>
          </a:p>
          <a:p>
            <a:pPr algn="just"/>
            <a:r>
              <a:rPr lang="pt-BR" dirty="0"/>
              <a:t>As funções são expressas pelas fórmulas:</a:t>
            </a:r>
          </a:p>
          <a:p>
            <a:pPr marL="0" indent="0" algn="ctr">
              <a:buNone/>
            </a:pPr>
            <a:r>
              <a:rPr lang="pt-BR" dirty="0"/>
              <a:t> =MÍNIMO(intervalo)</a:t>
            </a:r>
          </a:p>
          <a:p>
            <a:pPr marL="0" indent="0" algn="ctr">
              <a:buNone/>
            </a:pPr>
            <a:r>
              <a:rPr lang="pt-BR" dirty="0"/>
              <a:t>=MÁXIMO(intervalo)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Isso é útil quando lidamos com estoque, notas escolares, etc.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1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EC3217DC-C664-4EE1-8E0F-39392CF63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2963582"/>
            <a:ext cx="2768492" cy="319808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0522BCA-385C-4481-9010-422393A2E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352" y="2941453"/>
            <a:ext cx="2802780" cy="322021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Mínimo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Exemplo: =MÍNIMO(B2:B10)</a:t>
            </a:r>
          </a:p>
          <a:p>
            <a:pPr marL="0" indent="0">
              <a:buNone/>
            </a:pPr>
            <a:r>
              <a:rPr lang="pt-BR" dirty="0"/>
              <a:t>Esta fórmula fornecerá o valor mínimo no intervalo de B2 até B10.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8</a:t>
            </a:fld>
            <a:endParaRPr lang="en-US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2975C6B1-C3B1-46D7-864B-0709BD1DCA5A}"/>
              </a:ext>
            </a:extLst>
          </p:cNvPr>
          <p:cNvSpPr/>
          <p:nvPr/>
        </p:nvSpPr>
        <p:spPr>
          <a:xfrm>
            <a:off x="5606796" y="429818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995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6EC3A8DB-E500-4CAC-B9E1-0349762AB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999" y="2941452"/>
            <a:ext cx="2777285" cy="322021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03457E7-38EA-42FC-A50B-43F8EF027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4508" y="2941452"/>
            <a:ext cx="2823696" cy="322021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Máximo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Exemplo: =MÁXIMO(B2:B10)</a:t>
            </a:r>
          </a:p>
          <a:p>
            <a:pPr marL="0" indent="0">
              <a:buNone/>
            </a:pPr>
            <a:r>
              <a:rPr lang="pt-BR" dirty="0"/>
              <a:t>Esta fórmula fornecerá o valor máximo no intervalo de B2 até B10.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9</a:t>
            </a:fld>
            <a:endParaRPr lang="en-US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2975C6B1-C3B1-46D7-864B-0709BD1DCA5A}"/>
              </a:ext>
            </a:extLst>
          </p:cNvPr>
          <p:cNvSpPr/>
          <p:nvPr/>
        </p:nvSpPr>
        <p:spPr>
          <a:xfrm>
            <a:off x="5606796" y="429818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545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atel cas@viva escur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atel cas@viva Clar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4357</TotalTime>
  <Words>476</Words>
  <Application>Microsoft Office PowerPoint</Application>
  <PresentationFormat>Widescreen</PresentationFormat>
  <Paragraphs>84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Calibri</vt:lpstr>
      <vt:lpstr>Raleway</vt:lpstr>
      <vt:lpstr>Trebuchet MS</vt:lpstr>
      <vt:lpstr>Inatel cas@viva escuro</vt:lpstr>
      <vt:lpstr>Inatel cas@viva Claro</vt:lpstr>
      <vt:lpstr>Inatel cas@viva</vt:lpstr>
      <vt:lpstr>Excel</vt:lpstr>
      <vt:lpstr>Soma</vt:lpstr>
      <vt:lpstr>Soma</vt:lpstr>
      <vt:lpstr>Média</vt:lpstr>
      <vt:lpstr>Média</vt:lpstr>
      <vt:lpstr>Mínimo e Máximo</vt:lpstr>
      <vt:lpstr>Mínimo</vt:lpstr>
      <vt:lpstr>Máximo</vt:lpstr>
      <vt:lpstr>Contando Valores Não Vazios</vt:lpstr>
      <vt:lpstr>Contando Valores Não Vazios</vt:lpstr>
      <vt:lpstr>Atividade 1</vt:lpstr>
      <vt:lpstr>Atividade 1</vt:lpstr>
      <vt:lpstr>Resposta</vt:lpstr>
      <vt:lpstr>Dúvidas??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Natan Barreto de Paula</dc:creator>
  <cp:lastModifiedBy>Henrique Pereira Chagas Corrêa</cp:lastModifiedBy>
  <cp:revision>184</cp:revision>
  <dcterms:created xsi:type="dcterms:W3CDTF">2023-01-31T13:45:50Z</dcterms:created>
  <dcterms:modified xsi:type="dcterms:W3CDTF">2024-03-15T11:32:13Z</dcterms:modified>
</cp:coreProperties>
</file>

<file path=docProps/thumbnail.jpeg>
</file>